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0" r:id="rId2"/>
    <p:sldId id="311" r:id="rId3"/>
    <p:sldId id="315" r:id="rId4"/>
    <p:sldId id="319" r:id="rId5"/>
    <p:sldId id="266" r:id="rId6"/>
    <p:sldId id="297" r:id="rId7"/>
    <p:sldId id="325" r:id="rId8"/>
    <p:sldId id="313" r:id="rId9"/>
    <p:sldId id="320" r:id="rId10"/>
    <p:sldId id="272" r:id="rId11"/>
    <p:sldId id="327" r:id="rId12"/>
    <p:sldId id="314" r:id="rId13"/>
    <p:sldId id="322" r:id="rId14"/>
    <p:sldId id="321" r:id="rId15"/>
    <p:sldId id="302" r:id="rId16"/>
    <p:sldId id="318" r:id="rId17"/>
    <p:sldId id="303" r:id="rId18"/>
    <p:sldId id="305" r:id="rId19"/>
    <p:sldId id="304" r:id="rId20"/>
    <p:sldId id="306" r:id="rId21"/>
    <p:sldId id="308" r:id="rId22"/>
    <p:sldId id="310" r:id="rId23"/>
    <p:sldId id="324" r:id="rId24"/>
    <p:sldId id="328" r:id="rId25"/>
    <p:sldId id="329" r:id="rId26"/>
    <p:sldId id="330" r:id="rId27"/>
    <p:sldId id="290" r:id="rId28"/>
    <p:sldId id="260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8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9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13296944\Desktop\Registro%20Geral%20de%20Alun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pt-BR" sz="1100" dirty="0"/>
              <a:t>Distribuição dos servidores estaduais do meio ambiente capacitados em geotecnologias pela DGTA/SEMAD - 2016/2018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F6-4D42-A6C0-65AAF3FD58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F6-4D42-A6C0-65AAF3FD588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CF6-4D42-A6C0-65AAF3FD588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CF6-4D42-A6C0-65AAF3FD5885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CF6-4D42-A6C0-65AAF3FD5885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CF6-4D42-A6C0-65AAF3FD58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'Geral - Sisema'!$D$2:$I$2</c:f>
              <c:strCache>
                <c:ptCount val="6"/>
                <c:pt idx="0">
                  <c:v>SEMAD Sede</c:v>
                </c:pt>
                <c:pt idx="1">
                  <c:v>SEMAD Interior</c:v>
                </c:pt>
                <c:pt idx="2">
                  <c:v>IGAM</c:v>
                </c:pt>
                <c:pt idx="3">
                  <c:v>FEAM</c:v>
                </c:pt>
                <c:pt idx="4">
                  <c:v>IEF Sede</c:v>
                </c:pt>
                <c:pt idx="5">
                  <c:v>IEF Interior</c:v>
                </c:pt>
              </c:strCache>
            </c:strRef>
          </c:cat>
          <c:val>
            <c:numRef>
              <c:f>'Geral - Sisema'!$D$3:$I$3</c:f>
              <c:numCache>
                <c:formatCode>0</c:formatCode>
                <c:ptCount val="6"/>
                <c:pt idx="0">
                  <c:v>51</c:v>
                </c:pt>
                <c:pt idx="1">
                  <c:v>33</c:v>
                </c:pt>
                <c:pt idx="2">
                  <c:v>32</c:v>
                </c:pt>
                <c:pt idx="3">
                  <c:v>23</c:v>
                </c:pt>
                <c:pt idx="4">
                  <c:v>12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CF6-4D42-A6C0-65AAF3FD588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6930704"/>
        <c:axId val="106934448"/>
      </c:barChart>
      <c:catAx>
        <c:axId val="10693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934448"/>
        <c:crosses val="autoZero"/>
        <c:auto val="1"/>
        <c:lblAlgn val="ctr"/>
        <c:lblOffset val="100"/>
        <c:noMultiLvlLbl val="0"/>
      </c:catAx>
      <c:valAx>
        <c:axId val="106934448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93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4AD2C-E808-4EEA-BF0B-FDDC5559BC00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77864-4D7D-4F9E-B017-77FEA004351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80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12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01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83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70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00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10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595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472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234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553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47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61701-00B0-4D0A-965A-DFC0CEBF9DA8}" type="datetimeFigureOut">
              <a:rPr lang="pt-BR" smtClean="0"/>
              <a:t>11/04/2018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439FF-2E70-4318-9EE2-26A304B9BF4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75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68063" y="4035668"/>
            <a:ext cx="57045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2400" dirty="0"/>
          </a:p>
          <a:p>
            <a:pPr algn="r"/>
            <a:r>
              <a:rPr lang="pt-BR" sz="2800" dirty="0" smtClean="0"/>
              <a:t>Aspectos técnicos e aplicações</a:t>
            </a:r>
            <a:endParaRPr lang="pt-BR" sz="2800" dirty="0"/>
          </a:p>
        </p:txBody>
      </p:sp>
      <p:pic>
        <p:nvPicPr>
          <p:cNvPr id="1027" name="Picture 3" descr="C:\6. SUGA\Logos IDE\Versão gobo colorido tex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67" y="1940015"/>
            <a:ext cx="5992973" cy="23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1336" y="332506"/>
            <a:ext cx="856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“PESSOAS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ATORES”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01336" y="1017260"/>
            <a:ext cx="8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Programa de capacitações para qualificação do corpo técnico do Sisema e suporte </a:t>
            </a:r>
            <a:r>
              <a:rPr lang="pt-BR" b="1" dirty="0" smtClean="0"/>
              <a:t>geoespacial</a:t>
            </a:r>
            <a:r>
              <a:rPr lang="pt-BR" dirty="0" smtClean="0"/>
              <a:t> para a gestão, regularização e fiscalização ambiental.</a:t>
            </a:r>
          </a:p>
          <a:p>
            <a:pPr algn="just"/>
            <a:endParaRPr lang="pt-BR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 smtClean="0"/>
              <a:t>Cursos gratuitos e certificados</a:t>
            </a:r>
            <a:r>
              <a:rPr lang="pt-BR" dirty="0" smtClean="0"/>
              <a:t> em softwares livres para geoprocessamento e sensoriamento remoto ministrados pela DGTA/SEMAD, em parceria com a Diretoria de Desenvolvimento de Pessoas e a Assessoria de Comunicação.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Mais de </a:t>
            </a:r>
            <a:r>
              <a:rPr lang="pt-BR" b="1" dirty="0" smtClean="0"/>
              <a:t>200 profissionais</a:t>
            </a:r>
            <a:r>
              <a:rPr lang="pt-BR" dirty="0" smtClean="0"/>
              <a:t> do Sisema e entidades parceiras capacitados desde 2016.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" y="3325584"/>
            <a:ext cx="2713926" cy="20354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50" name="Picture 2" descr="https://upload.wikimedia.org/wikipedia/commons/7/71/QGi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85" y="224255"/>
            <a:ext cx="727193" cy="8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dpi.inpe.br/spring/img/spring_logo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92" y="332506"/>
            <a:ext cx="668178" cy="6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60" y="4588941"/>
            <a:ext cx="2786577" cy="20899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154786"/>
              </p:ext>
            </p:extLst>
          </p:nvPr>
        </p:nvGraphicFramePr>
        <p:xfrm>
          <a:off x="5359400" y="3508621"/>
          <a:ext cx="3699933" cy="251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709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1336" y="332506"/>
            <a:ext cx="856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“PESSOAS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ATORES”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01336" y="1017260"/>
            <a:ext cx="4956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Apostila “Práticas em Geoprocessamento com o </a:t>
            </a:r>
            <a:r>
              <a:rPr lang="pt-BR" b="1" dirty="0" smtClean="0"/>
              <a:t>QGIS</a:t>
            </a:r>
            <a:r>
              <a:rPr lang="pt-BR" dirty="0" smtClean="0"/>
              <a:t>”</a:t>
            </a:r>
          </a:p>
          <a:p>
            <a:pPr algn="just"/>
            <a:endParaRPr lang="pt-BR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 smtClean="0"/>
              <a:t>Cursos gratuitos e certificados</a:t>
            </a:r>
            <a:r>
              <a:rPr lang="pt-BR" dirty="0" smtClean="0"/>
              <a:t> no espaço EAD “Trilhas do Saber” (Em elaboração).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21" y="1017260"/>
            <a:ext cx="2196606" cy="30968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6" y="3239758"/>
            <a:ext cx="4279131" cy="72939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01336" y="4271026"/>
            <a:ext cx="680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Capacitação do </a:t>
            </a:r>
            <a:r>
              <a:rPr lang="pt-BR" b="1" dirty="0" smtClean="0"/>
              <a:t>Comitê Gestor </a:t>
            </a:r>
            <a:r>
              <a:rPr lang="pt-BR" dirty="0" smtClean="0"/>
              <a:t>(Parte do plano de implementação)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4" y="4797270"/>
            <a:ext cx="6029367" cy="1969991"/>
          </a:xfrm>
          <a:prstGeom prst="rect">
            <a:avLst/>
          </a:prstGeom>
        </p:spPr>
      </p:pic>
      <p:pic>
        <p:nvPicPr>
          <p:cNvPr id="14" name="Picture 2" descr="Resultado de imagem para pyth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61" y="5407755"/>
            <a:ext cx="2343766" cy="6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42"/>
            <a:ext cx="9144000" cy="5411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14B490-6880-4036-B2D0-7687177FF032}"/>
              </a:ext>
            </a:extLst>
          </p:cNvPr>
          <p:cNvSpPr txBox="1"/>
          <p:nvPr/>
        </p:nvSpPr>
        <p:spPr>
          <a:xfrm>
            <a:off x="301336" y="332506"/>
            <a:ext cx="5881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“TECNOLOGIA”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70" y="2094913"/>
            <a:ext cx="4550183" cy="226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4306529" y="1865671"/>
            <a:ext cx="4697361" cy="20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0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1" y="1987825"/>
            <a:ext cx="8890328" cy="2912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14B490-6880-4036-B2D0-7687177FF032}"/>
              </a:ext>
            </a:extLst>
          </p:cNvPr>
          <p:cNvSpPr txBox="1"/>
          <p:nvPr/>
        </p:nvSpPr>
        <p:spPr>
          <a:xfrm>
            <a:off x="301336" y="332506"/>
            <a:ext cx="5881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“TECNOLOGIA”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7" y="607871"/>
            <a:ext cx="8520213" cy="6077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14B490-6880-4036-B2D0-7687177FF032}"/>
              </a:ext>
            </a:extLst>
          </p:cNvPr>
          <p:cNvSpPr txBox="1"/>
          <p:nvPr/>
        </p:nvSpPr>
        <p:spPr>
          <a:xfrm>
            <a:off x="271410" y="70532"/>
            <a:ext cx="5881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IDE &gt; WEBGIS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86355" y="5987885"/>
            <a:ext cx="1531086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Acordos Institucionais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90128" y="6339420"/>
            <a:ext cx="1970623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Trabalho com foco nas PESSOAS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30139" y="5326465"/>
            <a:ext cx="2145959" cy="409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Descoberta, padronização e modelagem dos dados </a:t>
            </a:r>
            <a:r>
              <a:rPr lang="pt-BR" sz="1000" b="1" dirty="0">
                <a:solidFill>
                  <a:srgbClr val="FF0000"/>
                </a:solidFill>
              </a:rPr>
              <a:t>g</a:t>
            </a:r>
            <a:r>
              <a:rPr lang="pt-BR" sz="1000" b="1" dirty="0" smtClean="0">
                <a:solidFill>
                  <a:srgbClr val="FF0000"/>
                </a:solidFill>
              </a:rPr>
              <a:t>eográficos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0651" y="5651301"/>
            <a:ext cx="2001948" cy="409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Cultura de compartilhamento de dados entre as casas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452944" y="6381342"/>
            <a:ext cx="1789935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Visão sistêmica e estratégica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130140" y="3413917"/>
            <a:ext cx="2022524" cy="409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Precisão, rastreabilidade e interoperabilidade dos dados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67855" y="3413917"/>
            <a:ext cx="1703372" cy="409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Sistema de gerenciamento de dados geográficos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98004" y="4082529"/>
            <a:ext cx="1723461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Padrões, normas e regras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63264" y="5124547"/>
            <a:ext cx="1774557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Banco de dados geográficos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63265" y="4672742"/>
            <a:ext cx="2004849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Sistema Publicador de Camadas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630079" y="5014673"/>
            <a:ext cx="2888097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Rotina de alimentação e atualização dos dados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001439" y="4404034"/>
            <a:ext cx="1066976" cy="25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FF0000"/>
                </a:solidFill>
              </a:rPr>
              <a:t>Infraestrutura</a:t>
            </a:r>
            <a:endParaRPr lang="pt-BR" sz="1000" b="1" dirty="0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991522" y="2163603"/>
            <a:ext cx="2253195" cy="2522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chemeClr val="tx1"/>
                </a:solidFill>
              </a:rPr>
              <a:t>Visualizador – Plataforma IDE-Sisema</a:t>
            </a:r>
            <a:endParaRPr lang="pt-BR" sz="1000" b="1" dirty="0">
              <a:solidFill>
                <a:schemeClr val="tx1"/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22" y="997361"/>
            <a:ext cx="2253195" cy="1124836"/>
          </a:xfrm>
          <a:prstGeom prst="rect">
            <a:avLst/>
          </a:prstGeom>
        </p:spPr>
      </p:pic>
      <p:sp>
        <p:nvSpPr>
          <p:cNvPr id="20" name="Retângulo Arredondado 19"/>
          <p:cNvSpPr/>
          <p:nvPr/>
        </p:nvSpPr>
        <p:spPr>
          <a:xfrm>
            <a:off x="3864010" y="891956"/>
            <a:ext cx="2519836" cy="162563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have Direita 20"/>
          <p:cNvSpPr/>
          <p:nvPr/>
        </p:nvSpPr>
        <p:spPr>
          <a:xfrm>
            <a:off x="6264453" y="754890"/>
            <a:ext cx="527912" cy="5908455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7034685" y="3585532"/>
            <a:ext cx="1448430" cy="37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IDE - SISEMA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have Esquerda 23"/>
          <p:cNvSpPr/>
          <p:nvPr/>
        </p:nvSpPr>
        <p:spPr>
          <a:xfrm>
            <a:off x="2083962" y="882431"/>
            <a:ext cx="288387" cy="1625638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924880" y="1630828"/>
            <a:ext cx="979140" cy="37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WEBGIS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25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1281163" y="5464021"/>
            <a:ext cx="677168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Plataforma WebGIS de interface com o usuário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Imagens de satélite gratuitas do Google e outros provedores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Desenvolvimento interno e tecnologias livres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19075"/>
            <a:ext cx="8772922" cy="4954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3" y="1107353"/>
            <a:ext cx="4417880" cy="185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3" y="3160522"/>
            <a:ext cx="2352675" cy="16287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414B490-6880-4036-B2D0-7687177FF032}"/>
              </a:ext>
            </a:extLst>
          </p:cNvPr>
          <p:cNvSpPr txBox="1"/>
          <p:nvPr/>
        </p:nvSpPr>
        <p:spPr>
          <a:xfrm>
            <a:off x="301336" y="332506"/>
            <a:ext cx="5881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FERRAMENTAL SIMPLES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0" y="5150388"/>
            <a:ext cx="2333625" cy="9334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6663" y="1107351"/>
            <a:ext cx="4417880" cy="1857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596663" y="3154691"/>
            <a:ext cx="2352675" cy="1609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758045" y="4954487"/>
            <a:ext cx="2352675" cy="1129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167" y="293317"/>
            <a:ext cx="2218660" cy="2949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085" y="4737324"/>
            <a:ext cx="2305050" cy="80962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402085" y="4691261"/>
            <a:ext cx="2352675" cy="1043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866" y="3358964"/>
            <a:ext cx="2218660" cy="3401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833" y="3402234"/>
            <a:ext cx="3298651" cy="919588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181833" y="3402234"/>
            <a:ext cx="3298651" cy="919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0151" y="5893755"/>
            <a:ext cx="2252637" cy="8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81163" y="5464021"/>
            <a:ext cx="67716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Modelo </a:t>
            </a:r>
            <a:r>
              <a:rPr lang="pt-BR" sz="1600" dirty="0" smtClean="0"/>
              <a:t>hipsométrico</a:t>
            </a:r>
            <a:r>
              <a:rPr lang="pt-BR" sz="1600" dirty="0" smtClean="0"/>
              <a:t> do Estado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Incremento da visão geográfica do espaço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" y="0"/>
            <a:ext cx="9141402" cy="51622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402" cy="5162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1281163" y="5464021"/>
            <a:ext cx="67716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Consulta à base de dados </a:t>
            </a:r>
            <a:r>
              <a:rPr lang="pt-BR" sz="1600" dirty="0" smtClean="0"/>
              <a:t>de endereços, municípios, equipamentos públicos, organizações privadas, entre outras.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207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1403" cy="51622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1530543" y="5486226"/>
            <a:ext cx="677168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Manipulação de camadas de informação geográfica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Exibição de legenda e atributos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Download em formato KML ou shapefile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376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01336" y="332506"/>
            <a:ext cx="859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HISTÓRICO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01336" y="1431964"/>
            <a:ext cx="850399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Instituída a Força Tarefa para Remodelagem do </a:t>
            </a:r>
            <a:r>
              <a:rPr lang="pt-BR" dirty="0" smtClean="0"/>
              <a:t>Sistema Estadual de Meio Ambiente e Recursos Hídricos - Sisema.</a:t>
            </a:r>
            <a:endParaRPr lang="pt-BR" dirty="0"/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Criação do Grupo </a:t>
            </a:r>
            <a:r>
              <a:rPr lang="pt-BR" dirty="0" smtClean="0"/>
              <a:t>de trabalho TI/GEO.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Opção </a:t>
            </a:r>
            <a:r>
              <a:rPr lang="pt-BR" dirty="0"/>
              <a:t>por implantar uma Infraestrutura de Dados Espaciais </a:t>
            </a:r>
            <a:r>
              <a:rPr lang="pt-BR" dirty="0" smtClean="0"/>
              <a:t>Temática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 </a:t>
            </a:r>
            <a:r>
              <a:rPr lang="pt-BR" dirty="0"/>
              <a:t>GeosisemaNet</a:t>
            </a:r>
            <a:r>
              <a:rPr lang="pt-BR" dirty="0"/>
              <a:t>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 smtClean="0"/>
              <a:t>Contratação </a:t>
            </a:r>
            <a:r>
              <a:rPr lang="pt-BR" dirty="0"/>
              <a:t>X “Construção Caseira</a:t>
            </a:r>
            <a:r>
              <a:rPr lang="pt-BR" dirty="0" smtClean="0"/>
              <a:t>”.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Modelo de gestão corporativa e </a:t>
            </a:r>
            <a:r>
              <a:rPr lang="pt-BR" b="1" dirty="0"/>
              <a:t>compartilhada</a:t>
            </a:r>
            <a:r>
              <a:rPr lang="pt-BR" dirty="0"/>
              <a:t> do conjunto de dados e tecnologias geoespaciais do Sisema, de maneira aderente às premissas da INDE e da IEDE</a:t>
            </a:r>
            <a:r>
              <a:rPr lang="pt-BR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Instituída pela </a:t>
            </a:r>
            <a:r>
              <a:rPr lang="pt-BR" b="1" dirty="0"/>
              <a:t>Resolução Conjunta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SEMAD</a:t>
            </a:r>
            <a:r>
              <a:rPr lang="pt-BR" b="1" dirty="0"/>
              <a:t>/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FEAM</a:t>
            </a:r>
            <a:r>
              <a:rPr lang="pt-BR" b="1" dirty="0"/>
              <a:t>/</a:t>
            </a:r>
            <a:r>
              <a:rPr lang="pt-BR" b="1" dirty="0">
                <a:solidFill>
                  <a:srgbClr val="00B050"/>
                </a:solidFill>
              </a:rPr>
              <a:t>IEF</a:t>
            </a:r>
            <a:r>
              <a:rPr lang="pt-BR" b="1" dirty="0"/>
              <a:t>/</a:t>
            </a:r>
            <a:r>
              <a:rPr lang="pt-BR" b="1" dirty="0">
                <a:solidFill>
                  <a:srgbClr val="00B0F0"/>
                </a:solidFill>
              </a:rPr>
              <a:t>IGAM </a:t>
            </a:r>
            <a:r>
              <a:rPr lang="pt-BR" b="1" dirty="0"/>
              <a:t>nº 2.466/2017</a:t>
            </a:r>
            <a:r>
              <a:rPr lang="pt-BR" dirty="0"/>
              <a:t>, que também criou seu </a:t>
            </a:r>
            <a:r>
              <a:rPr lang="pt-BR" b="1" dirty="0"/>
              <a:t>Comitê Gestor</a:t>
            </a:r>
            <a:r>
              <a:rPr lang="pt-BR" b="1" dirty="0" smtClean="0"/>
              <a:t>.</a:t>
            </a:r>
            <a:endParaRPr lang="pt-BR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Coordenação executiva da </a:t>
            </a:r>
            <a:r>
              <a:rPr lang="pt-BR" b="1" dirty="0"/>
              <a:t>Diretoria de Gestão Territorial Ambiental</a:t>
            </a:r>
            <a:r>
              <a:rPr lang="pt-BR" dirty="0"/>
              <a:t> da SEMAD</a:t>
            </a:r>
            <a:r>
              <a:rPr lang="pt-BR" dirty="0" smtClean="0"/>
              <a:t>.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1" y="253296"/>
            <a:ext cx="2184401" cy="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63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1281163" y="5464021"/>
            <a:ext cx="67716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Consulta à base de dados </a:t>
            </a:r>
            <a:r>
              <a:rPr lang="pt-BR" sz="1600" dirty="0" smtClean="0"/>
              <a:t>oficial do </a:t>
            </a:r>
            <a:r>
              <a:rPr lang="pt-BR" sz="1600" b="1" dirty="0" smtClean="0"/>
              <a:t>licenciamento</a:t>
            </a:r>
            <a:r>
              <a:rPr lang="pt-BR" sz="1600" dirty="0" smtClean="0"/>
              <a:t> ambiental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Acesso aos atributos correlatos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6367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214132" y="3148717"/>
            <a:ext cx="218472" cy="1669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" y="3673503"/>
            <a:ext cx="2345634" cy="2923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63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51636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1770610" y="5532258"/>
            <a:ext cx="6492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</a:rPr>
              <a:t>Consulta à base de dados oficial </a:t>
            </a:r>
            <a:r>
              <a:rPr lang="pt-BR" sz="1600" dirty="0" smtClean="0">
                <a:solidFill>
                  <a:prstClr val="black"/>
                </a:solidFill>
              </a:rPr>
              <a:t>da </a:t>
            </a:r>
            <a:r>
              <a:rPr lang="pt-BR" sz="1600" b="1" dirty="0" smtClean="0">
                <a:solidFill>
                  <a:prstClr val="black"/>
                </a:solidFill>
              </a:rPr>
              <a:t>fiscalização</a:t>
            </a:r>
            <a:r>
              <a:rPr lang="pt-BR" sz="1600" dirty="0" smtClean="0">
                <a:solidFill>
                  <a:prstClr val="black"/>
                </a:solidFill>
              </a:rPr>
              <a:t> ambiental</a:t>
            </a:r>
            <a:endParaRPr lang="pt-BR" sz="1600" dirty="0">
              <a:solidFill>
                <a:prstClr val="black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black"/>
                </a:solidFill>
              </a:rPr>
              <a:t>Acesso aos atributos correlatos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636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148267" y="2414857"/>
            <a:ext cx="218472" cy="1669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" y="3673503"/>
            <a:ext cx="2345634" cy="2923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636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64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636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1281163" y="5464021"/>
            <a:ext cx="677168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Upload </a:t>
            </a:r>
            <a:r>
              <a:rPr lang="pt-BR" sz="1600" dirty="0"/>
              <a:t>e/ou desenho de camadas pelo próprio usuário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Cálculos geométricos </a:t>
            </a:r>
            <a:r>
              <a:rPr lang="pt-BR" sz="1600" dirty="0" smtClean="0"/>
              <a:t>automatizados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 smtClean="0"/>
              <a:t>Cruzamento com os </a:t>
            </a:r>
            <a:r>
              <a:rPr lang="pt-BR" sz="1600" b="1" dirty="0" smtClean="0"/>
              <a:t>critérios locacionais da nova DN Copam nº217/2017</a:t>
            </a:r>
            <a:endParaRPr lang="pt-BR" sz="16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636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4852" y="152977"/>
            <a:ext cx="731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USO DA IDE-SISEMA 25/02 a 10/04 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8" y="3871911"/>
            <a:ext cx="5483804" cy="27432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2" y="1190273"/>
            <a:ext cx="8391525" cy="149272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2" y="2928937"/>
            <a:ext cx="1819275" cy="9239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34" y="2947986"/>
            <a:ext cx="1771650" cy="8763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532" y="2986803"/>
            <a:ext cx="2519218" cy="36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4852" y="152977"/>
            <a:ext cx="731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USO DA IDE-SISEMA 25/02 a 10/04 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6" y="2444559"/>
            <a:ext cx="2089088" cy="4100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735" y="2444559"/>
            <a:ext cx="2019193" cy="4100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71" y="2444559"/>
            <a:ext cx="2065789" cy="4100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118986" y="3271913"/>
            <a:ext cx="1197780" cy="264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8986" y="4363315"/>
            <a:ext cx="1197780" cy="264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309735" y="3811918"/>
            <a:ext cx="1182798" cy="264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402014" y="5183518"/>
            <a:ext cx="1237955" cy="264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637" y="737752"/>
            <a:ext cx="3649626" cy="268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3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4852" y="152977"/>
            <a:ext cx="731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USO DA IDE-SISEMA 25/02 a 10/04 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52562"/>
            <a:ext cx="2562225" cy="374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71" y="1452562"/>
            <a:ext cx="2543175" cy="374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684" y="1452562"/>
            <a:ext cx="3079615" cy="374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6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4852" y="152977"/>
            <a:ext cx="731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USO DA IDE-SISEMA 25/02 a 10/04 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7" y="3229549"/>
            <a:ext cx="5445155" cy="328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76" y="1638299"/>
            <a:ext cx="3968922" cy="3005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4" y="1118178"/>
            <a:ext cx="4043180" cy="2391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6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1335" y="419591"/>
            <a:ext cx="478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CONSIDERAÇÕES FINAIS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4366" y="1637697"/>
            <a:ext cx="806565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Inclusão da </a:t>
            </a:r>
            <a:r>
              <a:rPr lang="pt-BR" b="1" dirty="0"/>
              <a:t>visão geográfica do </a:t>
            </a:r>
            <a:r>
              <a:rPr lang="pt-BR" b="1" dirty="0" smtClean="0"/>
              <a:t>espaço</a:t>
            </a:r>
            <a:r>
              <a:rPr lang="pt-BR" dirty="0"/>
              <a:t> </a:t>
            </a:r>
            <a:r>
              <a:rPr lang="pt-BR" dirty="0" smtClean="0"/>
              <a:t>no trabalho do analista ambiental.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b="1" dirty="0"/>
              <a:t>Qualificação</a:t>
            </a:r>
            <a:r>
              <a:rPr lang="pt-BR" dirty="0"/>
              <a:t> das atividades</a:t>
            </a:r>
            <a:r>
              <a:rPr lang="pt-BR" b="1" dirty="0"/>
              <a:t> </a:t>
            </a:r>
            <a:r>
              <a:rPr lang="pt-BR" dirty="0"/>
              <a:t>de gestão, regularização e fiscalização </a:t>
            </a:r>
            <a:r>
              <a:rPr lang="pt-BR" dirty="0" smtClean="0"/>
              <a:t>ambiental.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b="1" dirty="0" smtClean="0"/>
              <a:t>Análise </a:t>
            </a:r>
            <a:r>
              <a:rPr lang="pt-BR" b="1" dirty="0"/>
              <a:t>prévia de cenários </a:t>
            </a:r>
            <a:r>
              <a:rPr lang="pt-BR" dirty="0" smtClean="0"/>
              <a:t>e suporte ao </a:t>
            </a:r>
            <a:r>
              <a:rPr lang="pt-BR" b="1" dirty="0" smtClean="0"/>
              <a:t>novo modelo</a:t>
            </a:r>
            <a:r>
              <a:rPr lang="pt-BR" dirty="0" smtClean="0"/>
              <a:t> de </a:t>
            </a:r>
            <a:r>
              <a:rPr lang="pt-BR" dirty="0"/>
              <a:t>licenciamento ambiental</a:t>
            </a:r>
            <a:r>
              <a:rPr lang="pt-BR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Base para </a:t>
            </a:r>
            <a:r>
              <a:rPr lang="pt-BR" b="1" dirty="0"/>
              <a:t>atualização</a:t>
            </a:r>
            <a:r>
              <a:rPr lang="pt-BR" dirty="0"/>
              <a:t> do Zoneamento Ecológico Econômico (</a:t>
            </a:r>
            <a:r>
              <a:rPr lang="pt-BR" b="1" dirty="0"/>
              <a:t>ZEE</a:t>
            </a:r>
            <a:r>
              <a:rPr lang="pt-BR" dirty="0"/>
              <a:t>) e desenvolvimento das Avaliações Ambientais Integradas (</a:t>
            </a:r>
            <a:r>
              <a:rPr lang="pt-BR" b="1" dirty="0"/>
              <a:t>AAI</a:t>
            </a:r>
            <a:r>
              <a:rPr lang="pt-BR" dirty="0"/>
              <a:t>) e Estratégicas (</a:t>
            </a:r>
            <a:r>
              <a:rPr lang="pt-BR" b="1" dirty="0"/>
              <a:t>AEE</a:t>
            </a:r>
            <a:r>
              <a:rPr lang="pt-BR" dirty="0"/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b="1" dirty="0" smtClean="0"/>
              <a:t>Visibilidade</a:t>
            </a:r>
            <a:r>
              <a:rPr lang="pt-BR" dirty="0" smtClean="0"/>
              <a:t> e </a:t>
            </a:r>
            <a:r>
              <a:rPr lang="pt-BR" b="1" dirty="0" smtClean="0"/>
              <a:t>transparência</a:t>
            </a:r>
            <a:r>
              <a:rPr lang="pt-BR" dirty="0"/>
              <a:t> </a:t>
            </a:r>
            <a:r>
              <a:rPr lang="pt-BR" dirty="0" smtClean="0"/>
              <a:t>para a gestão pública.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31" y="212201"/>
            <a:ext cx="1076301" cy="13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73549" y="612844"/>
            <a:ext cx="435799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/>
              <a:t>Agradecemos a </a:t>
            </a:r>
            <a:r>
              <a:rPr lang="pt-BR" sz="2800" b="1" dirty="0" smtClean="0"/>
              <a:t>atenção</a:t>
            </a:r>
            <a:endParaRPr lang="pt-BR" sz="2800" b="1" dirty="0"/>
          </a:p>
          <a:p>
            <a:pPr algn="ctr">
              <a:lnSpc>
                <a:spcPct val="150000"/>
              </a:lnSpc>
            </a:pPr>
            <a:endParaRPr lang="pt-BR" sz="1400" b="1" i="1" dirty="0" smtClean="0"/>
          </a:p>
          <a:p>
            <a:pPr algn="ctr">
              <a:lnSpc>
                <a:spcPct val="150000"/>
              </a:lnSpc>
            </a:pPr>
            <a:r>
              <a:rPr lang="pt-BR" sz="1600" b="1" i="1" dirty="0" smtClean="0"/>
              <a:t>Eder Pereira Oliveira</a:t>
            </a:r>
            <a:endParaRPr lang="pt-BR" sz="1600" b="1" i="1" dirty="0"/>
          </a:p>
          <a:p>
            <a:pPr algn="ctr">
              <a:lnSpc>
                <a:spcPct val="150000"/>
              </a:lnSpc>
            </a:pPr>
            <a:r>
              <a:rPr lang="pt-BR" sz="1600" dirty="0" smtClean="0"/>
              <a:t>Gestor Ambiental</a:t>
            </a:r>
            <a:endParaRPr lang="pt-BR" sz="1600" dirty="0"/>
          </a:p>
          <a:p>
            <a:pPr algn="ctr">
              <a:lnSpc>
                <a:spcPct val="150000"/>
              </a:lnSpc>
            </a:pPr>
            <a:r>
              <a:rPr lang="pt-BR" sz="1600" dirty="0"/>
              <a:t> (31) </a:t>
            </a:r>
            <a:r>
              <a:rPr lang="pt-BR" sz="1600" dirty="0" smtClean="0"/>
              <a:t>3915-1760</a:t>
            </a:r>
          </a:p>
          <a:p>
            <a:pPr algn="ctr">
              <a:lnSpc>
                <a:spcPct val="150000"/>
              </a:lnSpc>
            </a:pPr>
            <a:endParaRPr lang="pt-BR" sz="1600" dirty="0"/>
          </a:p>
          <a:p>
            <a:pPr algn="ctr">
              <a:lnSpc>
                <a:spcPct val="150000"/>
              </a:lnSpc>
            </a:pPr>
            <a:r>
              <a:rPr lang="pt-BR" sz="1600" b="1" i="1" dirty="0"/>
              <a:t>Fabrício Lisboa Vieira Machado</a:t>
            </a:r>
          </a:p>
          <a:p>
            <a:pPr algn="ctr">
              <a:lnSpc>
                <a:spcPct val="150000"/>
              </a:lnSpc>
            </a:pPr>
            <a:r>
              <a:rPr lang="pt-BR" sz="1600" dirty="0"/>
              <a:t>Diretor de Gestão Territorial Ambiental</a:t>
            </a:r>
          </a:p>
          <a:p>
            <a:pPr algn="ctr">
              <a:lnSpc>
                <a:spcPct val="150000"/>
              </a:lnSpc>
            </a:pPr>
            <a:r>
              <a:rPr lang="pt-BR" sz="1600" dirty="0"/>
              <a:t> (31) </a:t>
            </a:r>
            <a:r>
              <a:rPr lang="pt-BR" sz="1600" dirty="0" smtClean="0"/>
              <a:t>3915-1302</a:t>
            </a:r>
          </a:p>
          <a:p>
            <a:pPr algn="ctr">
              <a:lnSpc>
                <a:spcPct val="150000"/>
              </a:lnSpc>
            </a:pPr>
            <a:endParaRPr lang="pt-BR" sz="1600" dirty="0"/>
          </a:p>
          <a:p>
            <a:pPr algn="ctr">
              <a:lnSpc>
                <a:spcPct val="150000"/>
              </a:lnSpc>
            </a:pPr>
            <a:r>
              <a:rPr lang="pt-BR" sz="1600" b="1" i="1" dirty="0"/>
              <a:t>Zuleika</a:t>
            </a:r>
            <a:r>
              <a:rPr lang="pt-BR" sz="1600" b="1" i="1" dirty="0"/>
              <a:t> Stela </a:t>
            </a:r>
            <a:r>
              <a:rPr lang="pt-BR" sz="1600" b="1" i="1" dirty="0"/>
              <a:t>Chiacchio</a:t>
            </a:r>
            <a:r>
              <a:rPr lang="pt-BR" sz="1600" b="1" i="1" dirty="0"/>
              <a:t> </a:t>
            </a:r>
            <a:r>
              <a:rPr lang="pt-BR" sz="1600" b="1" i="1" dirty="0"/>
              <a:t>Torquetti</a:t>
            </a:r>
            <a:endParaRPr lang="pt-BR" sz="1600" b="1" i="1" dirty="0"/>
          </a:p>
          <a:p>
            <a:pPr algn="ctr">
              <a:lnSpc>
                <a:spcPct val="150000"/>
              </a:lnSpc>
            </a:pPr>
            <a:r>
              <a:rPr lang="pt-BR" sz="1600" dirty="0"/>
              <a:t>Superintendente de Gestão Ambiental</a:t>
            </a:r>
          </a:p>
          <a:p>
            <a:pPr algn="ctr">
              <a:lnSpc>
                <a:spcPct val="150000"/>
              </a:lnSpc>
            </a:pPr>
            <a:r>
              <a:rPr lang="pt-BR" sz="1600" dirty="0"/>
              <a:t>(31) 3915-1467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951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01336" y="332506"/>
            <a:ext cx="859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>
                    <a:lumMod val="50000"/>
                  </a:schemeClr>
                </a:solidFill>
              </a:rPr>
              <a:t>INFRAESTRUTURA DE DADOS ESPACIAIS: MARCOS LEGAIS</a:t>
            </a:r>
            <a:endParaRPr lang="pt-B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01336" y="1093297"/>
            <a:ext cx="68805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Decreto Federal nº 6.666/08: </a:t>
            </a:r>
            <a:r>
              <a:rPr lang="pt-BR" b="1" dirty="0"/>
              <a:t>Infraestrutura Nacional de Dados Espaciais</a:t>
            </a:r>
            <a:r>
              <a:rPr lang="pt-BR" dirty="0"/>
              <a:t> – INDE.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Conceito de </a:t>
            </a:r>
            <a:r>
              <a:rPr lang="pt-BR" b="1" dirty="0"/>
              <a:t>Infraestrutura de Dados Espaciais – IDE</a:t>
            </a:r>
            <a:r>
              <a:rPr lang="pt-BR" dirty="0"/>
              <a:t>: conjunto de serviços para facilitar e </a:t>
            </a:r>
            <a:r>
              <a:rPr lang="pt-BR" b="1" dirty="0"/>
              <a:t>ordenar</a:t>
            </a:r>
            <a:r>
              <a:rPr lang="pt-BR" dirty="0"/>
              <a:t> a geração, armazenamento, acesso, compartilhamento, disseminação e o uso dos </a:t>
            </a:r>
            <a:r>
              <a:rPr lang="pt-BR" b="1" dirty="0"/>
              <a:t>dados geoespaciais</a:t>
            </a:r>
            <a:r>
              <a:rPr lang="pt-BR" dirty="0"/>
              <a:t> de origem federal, estadual, distrital e municipal.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Decreto Estadual nº 45.394/2010: a </a:t>
            </a:r>
            <a:r>
              <a:rPr lang="pt-BR" b="1" dirty="0"/>
              <a:t>Infraestrutura Estadual de Dados Espaciais</a:t>
            </a:r>
            <a:r>
              <a:rPr lang="pt-BR" dirty="0"/>
              <a:t> – IEDE de Minas Gerais.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Evitar a duplicidade de ações e o </a:t>
            </a:r>
            <a:r>
              <a:rPr lang="pt-BR" b="1" dirty="0"/>
              <a:t>desperdício de recursos</a:t>
            </a:r>
            <a:r>
              <a:rPr lang="pt-BR" dirty="0"/>
              <a:t> na obtenção de dados geoespaciais pela </a:t>
            </a:r>
            <a:r>
              <a:rPr lang="pt-BR" b="1" dirty="0"/>
              <a:t>Administração Pública</a:t>
            </a:r>
            <a:r>
              <a:rPr lang="pt-BR" dirty="0"/>
              <a:t>, por meio da divulgação dos metadados relativos a esses dados disponíveis nos órgãos e entes públicos estaduais.</a:t>
            </a:r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12" y="2543175"/>
            <a:ext cx="2072091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1335" y="332506"/>
            <a:ext cx="8348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PILARES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33" y="213969"/>
            <a:ext cx="6142363" cy="3766347"/>
          </a:xfrm>
          <a:prstGeom prst="rect">
            <a:avLst/>
          </a:prstGeom>
        </p:spPr>
      </p:pic>
      <p:sp>
        <p:nvSpPr>
          <p:cNvPr id="12" name="Retângulo Arredondado 11"/>
          <p:cNvSpPr/>
          <p:nvPr/>
        </p:nvSpPr>
        <p:spPr>
          <a:xfrm>
            <a:off x="133896" y="3908353"/>
            <a:ext cx="2659422" cy="989998"/>
          </a:xfrm>
          <a:prstGeom prst="roundRect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pt-BR" sz="1600" b="1" u="sng" dirty="0">
                <a:solidFill>
                  <a:srgbClr val="000000"/>
                </a:solidFill>
              </a:rPr>
              <a:t>Institucional</a:t>
            </a:r>
          </a:p>
          <a:p>
            <a:pPr algn="ctr"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</a:rPr>
              <a:t>Política, legislação e coordenação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6547402" y="5240745"/>
            <a:ext cx="2451848" cy="1458044"/>
          </a:xfrm>
          <a:prstGeom prst="roundRect">
            <a:avLst/>
          </a:prstGeom>
          <a:solidFill>
            <a:srgbClr val="CCC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pt-BR" sz="1600" b="1" u="sng" dirty="0">
                <a:solidFill>
                  <a:srgbClr val="000000"/>
                </a:solidFill>
              </a:rPr>
              <a:t>Tecnologia</a:t>
            </a:r>
          </a:p>
          <a:p>
            <a:pPr algn="ctr"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</a:rPr>
              <a:t>Acesso, distribuição e armazenamento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3161761" y="4502670"/>
            <a:ext cx="3017199" cy="14761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pt-BR" sz="1600" b="1" u="sng" dirty="0">
                <a:solidFill>
                  <a:srgbClr val="000000"/>
                </a:solidFill>
              </a:rPr>
              <a:t>Normas e Padrões</a:t>
            </a:r>
          </a:p>
          <a:p>
            <a:pPr algn="ctr"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</a:rPr>
              <a:t>Descoberta, intercâmbio, integração e usabilidade: modelos de dados, metadados e interoperabilidade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6547405" y="3891507"/>
            <a:ext cx="2451848" cy="1023690"/>
          </a:xfrm>
          <a:prstGeom prst="roundRect">
            <a:avLst/>
          </a:prstGeom>
          <a:solidFill>
            <a:srgbClr val="CCFF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pt-BR" sz="1600" b="1" u="sng" dirty="0">
                <a:solidFill>
                  <a:srgbClr val="000000"/>
                </a:solidFill>
              </a:rPr>
              <a:t>Dados (IG)</a:t>
            </a:r>
          </a:p>
          <a:p>
            <a:pPr algn="ctr"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</a:rPr>
              <a:t>De referência e temáticos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33896" y="5240746"/>
            <a:ext cx="2659423" cy="1460472"/>
          </a:xfrm>
          <a:prstGeom prst="roundRect">
            <a:avLst/>
          </a:prstGeom>
          <a:solidFill>
            <a:srgbClr val="99C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pt-BR" sz="1600" b="1" u="sng" dirty="0">
                <a:solidFill>
                  <a:srgbClr val="000000"/>
                </a:solidFill>
              </a:rPr>
              <a:t>Pessoas (Atores)</a:t>
            </a:r>
          </a:p>
          <a:p>
            <a:pPr algn="ctr"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</a:rPr>
              <a:t>Usuários e provedores: compartilhamento, comunicação, capacitação e colaboração</a:t>
            </a:r>
            <a:endParaRPr lang="pt-BR" sz="2400" dirty="0">
              <a:solidFill>
                <a:srgbClr val="000000"/>
              </a:solidFill>
            </a:endParaRPr>
          </a:p>
        </p:txBody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4" y="1760125"/>
            <a:ext cx="2171842" cy="8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1335" y="1095362"/>
            <a:ext cx="8551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Etapas de implementação</a:t>
            </a:r>
            <a:r>
              <a:rPr lang="pt-BR" sz="2000" dirty="0"/>
              <a:t> com acompanhamento </a:t>
            </a:r>
            <a:r>
              <a:rPr lang="pt-BR" sz="2000" dirty="0" smtClean="0"/>
              <a:t>das </a:t>
            </a:r>
            <a:r>
              <a:rPr lang="pt-BR" sz="2000" dirty="0"/>
              <a:t>ações e entregas de produtos em </a:t>
            </a:r>
            <a:r>
              <a:rPr lang="pt-BR" sz="2000" b="1" dirty="0"/>
              <a:t>reuniões </a:t>
            </a:r>
            <a:r>
              <a:rPr lang="pt-BR" sz="2000" b="1" dirty="0" smtClean="0"/>
              <a:t>quinzenais </a:t>
            </a:r>
            <a:r>
              <a:rPr lang="pt-BR" sz="2000" b="1" dirty="0"/>
              <a:t>do Comitê Gestor</a:t>
            </a:r>
            <a:r>
              <a:rPr lang="pt-BR" sz="2000" dirty="0"/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459122" y="2312893"/>
            <a:ext cx="228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Implementação de maneira </a:t>
            </a:r>
            <a:r>
              <a:rPr lang="pt-BR" b="1" dirty="0"/>
              <a:t>cíclica</a:t>
            </a:r>
            <a:r>
              <a:rPr lang="pt-BR" dirty="0"/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01335" y="332506"/>
            <a:ext cx="8348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“INSTITUCIONAL”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5" y="2162175"/>
            <a:ext cx="5987318" cy="2792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22" y="3874093"/>
            <a:ext cx="2565815" cy="1866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988804" y="6144310"/>
            <a:ext cx="6753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Resolução Conjunta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SEMAD</a:t>
            </a:r>
            <a:r>
              <a:rPr lang="pt-BR" b="1" dirty="0"/>
              <a:t>/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FEAM</a:t>
            </a:r>
            <a:r>
              <a:rPr lang="pt-BR" b="1" dirty="0"/>
              <a:t>/</a:t>
            </a:r>
            <a:r>
              <a:rPr lang="pt-BR" b="1" dirty="0">
                <a:solidFill>
                  <a:srgbClr val="00B050"/>
                </a:solidFill>
              </a:rPr>
              <a:t>IEF</a:t>
            </a:r>
            <a:r>
              <a:rPr lang="pt-BR" b="1" dirty="0"/>
              <a:t>/</a:t>
            </a:r>
            <a:r>
              <a:rPr lang="pt-BR" b="1" dirty="0">
                <a:solidFill>
                  <a:srgbClr val="00B0F0"/>
                </a:solidFill>
              </a:rPr>
              <a:t>IGAM </a:t>
            </a:r>
            <a:r>
              <a:rPr lang="pt-BR" b="1" dirty="0"/>
              <a:t>nº 2.466/2017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61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335" y="1396538"/>
            <a:ext cx="46476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Criação das </a:t>
            </a:r>
            <a:r>
              <a:rPr lang="pt-BR" b="1" dirty="0"/>
              <a:t>Categorias de Informação</a:t>
            </a:r>
            <a:r>
              <a:rPr lang="pt-BR" dirty="0"/>
              <a:t> da IDE-Sisema e definição de pontos focais para atualização e gestão dos </a:t>
            </a:r>
            <a:r>
              <a:rPr lang="pt-BR" dirty="0" smtClean="0"/>
              <a:t>dados nas casas.</a:t>
            </a:r>
            <a:endParaRPr lang="pt-BR" dirty="0"/>
          </a:p>
          <a:p>
            <a:pPr lvl="0" algn="just"/>
            <a:endParaRPr lang="pt-BR" dirty="0" smtClean="0">
              <a:solidFill>
                <a:prstClr val="black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prstClr val="black"/>
                </a:solidFill>
              </a:rPr>
              <a:t>Manual </a:t>
            </a:r>
            <a:r>
              <a:rPr lang="pt-BR" b="1" dirty="0">
                <a:solidFill>
                  <a:prstClr val="black"/>
                </a:solidFill>
              </a:rPr>
              <a:t>01 da </a:t>
            </a:r>
            <a:r>
              <a:rPr lang="pt-BR" b="1" dirty="0" smtClean="0">
                <a:solidFill>
                  <a:prstClr val="black"/>
                </a:solidFill>
              </a:rPr>
              <a:t>IDE-Sisema</a:t>
            </a:r>
            <a:r>
              <a:rPr lang="pt-BR" dirty="0" smtClean="0">
                <a:solidFill>
                  <a:prstClr val="black"/>
                </a:solidFill>
              </a:rPr>
              <a:t>: Normas, estruturação, padrões de nomenclatura e armazenamento dos dados geoespaciais.</a:t>
            </a:r>
          </a:p>
          <a:p>
            <a:pPr lvl="0" algn="just"/>
            <a:endParaRPr lang="pt-BR" dirty="0">
              <a:solidFill>
                <a:prstClr val="black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prstClr val="black"/>
                </a:solidFill>
              </a:rPr>
              <a:t>Manual 02 da IDE-Sisema</a:t>
            </a:r>
            <a:r>
              <a:rPr lang="pt-BR" dirty="0">
                <a:solidFill>
                  <a:prstClr val="black"/>
                </a:solidFill>
              </a:rPr>
              <a:t>: G</a:t>
            </a:r>
            <a:r>
              <a:rPr lang="pt-BR" dirty="0" smtClean="0">
                <a:solidFill>
                  <a:prstClr val="black"/>
                </a:solidFill>
              </a:rPr>
              <a:t>uia do usuário da plataforma online de visualização de camadas de informação geográfica.</a:t>
            </a:r>
            <a:endParaRPr lang="pt-BR" dirty="0">
              <a:solidFill>
                <a:prstClr val="black"/>
              </a:solidFill>
            </a:endParaRPr>
          </a:p>
          <a:p>
            <a:pPr lvl="0" algn="just"/>
            <a:endParaRPr lang="pt-BR" b="1" dirty="0" smtClean="0">
              <a:solidFill>
                <a:prstClr val="black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prstClr val="black"/>
                </a:solidFill>
              </a:rPr>
              <a:t>Governança</a:t>
            </a:r>
            <a:r>
              <a:rPr lang="pt-BR" dirty="0" smtClean="0">
                <a:solidFill>
                  <a:prstClr val="black"/>
                </a:solidFill>
              </a:rPr>
              <a:t> sobre os dados geoespaciais do Sisema e segurança para  </a:t>
            </a:r>
            <a:r>
              <a:rPr lang="pt-BR" dirty="0">
                <a:solidFill>
                  <a:prstClr val="black"/>
                </a:solidFill>
              </a:rPr>
              <a:t>compartilhamento das informações.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01335" y="332506"/>
            <a:ext cx="680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“NORMAS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PADRÕES”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21" y="1396538"/>
            <a:ext cx="2352064" cy="319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61" y="3242131"/>
            <a:ext cx="2352064" cy="32192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70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" y="1008871"/>
            <a:ext cx="4292748" cy="2674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301335" y="332506"/>
            <a:ext cx="680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“NORMAS 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PADRÕES”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45" y="1998617"/>
            <a:ext cx="4486646" cy="2290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9" y="4432790"/>
            <a:ext cx="2795317" cy="1074926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4353545" y="4692108"/>
            <a:ext cx="32774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 smtClean="0"/>
              <a:t>Dicionário de Categorias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 smtClean="0"/>
              <a:t>Dicionário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 smtClean="0"/>
              <a:t>Metadados (Perfil MGB)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361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1335" y="332506"/>
            <a:ext cx="702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COMPONENTE </a:t>
            </a:r>
            <a:r>
              <a:rPr lang="pt-BR" sz="3200" b="1" dirty="0" smtClean="0">
                <a:solidFill>
                  <a:schemeClr val="bg1">
                    <a:lumMod val="50000"/>
                  </a:schemeClr>
                </a:solidFill>
              </a:rPr>
              <a:t>“DADOS”</a:t>
            </a:r>
            <a:endParaRPr lang="pt-B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09531" y="938335"/>
            <a:ext cx="85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Criação das </a:t>
            </a:r>
            <a:r>
              <a:rPr lang="pt-BR" b="1" dirty="0"/>
              <a:t>Categorias de Informação</a:t>
            </a:r>
            <a:r>
              <a:rPr lang="pt-BR" dirty="0"/>
              <a:t> da IDE-Sisema e definição de pontos focais para atualização e gestão dos dados </a:t>
            </a:r>
            <a:r>
              <a:rPr lang="pt-BR" dirty="0" smtClean="0"/>
              <a:t>nos órgãos componentes.</a:t>
            </a:r>
            <a:endParaRPr lang="pt-BR" dirty="0"/>
          </a:p>
        </p:txBody>
      </p:sp>
      <p:sp>
        <p:nvSpPr>
          <p:cNvPr id="13" name="TextBox 12"/>
          <p:cNvSpPr txBox="1"/>
          <p:nvPr/>
        </p:nvSpPr>
        <p:spPr>
          <a:xfrm>
            <a:off x="6496947" y="1743244"/>
            <a:ext cx="2429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 smtClean="0"/>
              <a:t>Aproximadamente 300 camadas de informação geográfica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/>
              <a:t>Atributos ambientais e </a:t>
            </a:r>
            <a:r>
              <a:rPr lang="pt-BR" sz="1600" dirty="0" smtClean="0"/>
              <a:t>antrópicos, dentre os quais os critérios locacionais do </a:t>
            </a:r>
            <a:r>
              <a:rPr lang="pt-BR" sz="1600" b="1" dirty="0" smtClean="0"/>
              <a:t>novo modelo de licenciamento</a:t>
            </a:r>
            <a:r>
              <a:rPr lang="pt-BR" sz="1600" dirty="0" smtClean="0"/>
              <a:t>.</a:t>
            </a:r>
            <a:endParaRPr lang="en-GB" sz="1600" dirty="0"/>
          </a:p>
        </p:txBody>
      </p:sp>
      <p:pic>
        <p:nvPicPr>
          <p:cNvPr id="10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1"/>
          <a:stretch/>
        </p:blipFill>
        <p:spPr>
          <a:xfrm>
            <a:off x="3193922" y="4126284"/>
            <a:ext cx="891587" cy="188462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533978" y="4810576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F0000"/>
                </a:solidFill>
              </a:rPr>
              <a:t>As categorias de informação geográfica representam o agrupamento de classes de objetos geoespaciais de mesma natureza e funcionalidade.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5" y="1743244"/>
            <a:ext cx="2752725" cy="4048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922" y="2651574"/>
            <a:ext cx="2171700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260" y="1651449"/>
            <a:ext cx="2028825" cy="5038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3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7" y="300251"/>
            <a:ext cx="8878937" cy="5104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4" y="3649667"/>
            <a:ext cx="3427730" cy="13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3732</TotalTime>
  <Words>922</Words>
  <Application>Microsoft Office PowerPoint</Application>
  <PresentationFormat>Apresentação na tela (4:3)</PresentationFormat>
  <Paragraphs>133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Daniela Giordano Leite</dc:creator>
  <cp:lastModifiedBy>Eder Pereira Oliveira</cp:lastModifiedBy>
  <cp:revision>302</cp:revision>
  <dcterms:created xsi:type="dcterms:W3CDTF">2016-10-25T12:27:55Z</dcterms:created>
  <dcterms:modified xsi:type="dcterms:W3CDTF">2018-04-11T11:41:37Z</dcterms:modified>
</cp:coreProperties>
</file>